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82" r:id="rId5"/>
    <p:sldId id="296" r:id="rId6"/>
    <p:sldId id="266" r:id="rId7"/>
    <p:sldId id="287" r:id="rId8"/>
    <p:sldId id="258" r:id="rId9"/>
    <p:sldId id="295" r:id="rId10"/>
    <p:sldId id="267" r:id="rId11"/>
    <p:sldId id="290" r:id="rId12"/>
    <p:sldId id="291" r:id="rId13"/>
    <p:sldId id="272" r:id="rId14"/>
    <p:sldId id="273" r:id="rId15"/>
    <p:sldId id="284" r:id="rId16"/>
    <p:sldId id="293" r:id="rId17"/>
    <p:sldId id="289" r:id="rId18"/>
    <p:sldId id="294" r:id="rId19"/>
    <p:sldId id="278" r:id="rId20"/>
    <p:sldId id="285" r:id="rId21"/>
    <p:sldId id="271" r:id="rId22"/>
    <p:sldId id="263" r:id="rId23"/>
    <p:sldId id="264" r:id="rId24"/>
    <p:sldId id="261" r:id="rId25"/>
    <p:sldId id="269" r:id="rId26"/>
    <p:sldId id="277" r:id="rId27"/>
    <p:sldId id="280" r:id="rId28"/>
    <p:sldId id="268" r:id="rId29"/>
    <p:sldId id="276" r:id="rId30"/>
    <p:sldId id="274" r:id="rId31"/>
    <p:sldId id="27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21"/>
    <p:restoredTop sz="72109"/>
  </p:normalViewPr>
  <p:slideViewPr>
    <p:cSldViewPr snapToGrid="0" snapToObjects="1">
      <p:cViewPr varScale="1">
        <p:scale>
          <a:sx n="79" d="100"/>
          <a:sy n="79" d="100"/>
        </p:scale>
        <p:origin x="240" y="44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a:t>
            </a:r>
            <a:r>
              <a:rPr lang="en-US" sz="1200" b="0" i="0" u="none" strike="noStrike" kern="1200" dirty="0">
                <a:solidFill>
                  <a:schemeClr val="tx1"/>
                </a:solidFill>
                <a:effectLst/>
                <a:latin typeface="+mn-lt"/>
                <a:ea typeface="+mn-ea"/>
                <a:cs typeface="+mn-cs"/>
              </a:rPr>
              <a:t> ####</a:t>
            </a:r>
            <a:r>
              <a:rPr lang="en-US" dirty="0"/>
              <a:t> in the Domino programming language. We picked Domino because it has a relatively high-level programming model with transactional semantics. </a:t>
            </a:r>
            <a:r>
              <a:rPr lang="en-US" sz="1200" b="0" i="0" u="none" strike="noStrike" kern="1200" dirty="0">
                <a:solidFill>
                  <a:schemeClr val="tx1"/>
                </a:solidFill>
                <a:effectLst/>
                <a:latin typeface="+mn-lt"/>
                <a:ea typeface="+mn-ea"/>
                <a:cs typeface="+mn-cs"/>
              </a:rPr>
              <a:t>#### </a:t>
            </a:r>
            <a:r>
              <a:rPr lang="en-US" dirty="0"/>
              <a:t>What this means is that as far as the programmer is concerned, packets execute from start to finish in the programmer’s packet-processing code as though there were no other packets in the system. This is semantically similar to the atomic construct provided by the P4-16 language. </a:t>
            </a:r>
            <a:r>
              <a:rPr lang="en-US" sz="1200" b="0" i="0" u="none" strike="noStrike" kern="1200" dirty="0">
                <a:solidFill>
                  <a:schemeClr val="tx1"/>
                </a:solidFill>
                <a:effectLst/>
                <a:latin typeface="+mn-lt"/>
                <a:ea typeface="+mn-ea"/>
                <a:cs typeface="+mn-cs"/>
              </a:rPr>
              <a:t>#### </a:t>
            </a:r>
            <a:r>
              <a:rPr lang="en-US" dirty="0"/>
              <a:t>The programmer can use state variables like count to represent persistent switch state and </a:t>
            </a:r>
            <a:r>
              <a:rPr lang="en-US" sz="1200" b="0" i="0" u="none" strike="noStrike" kern="1200" dirty="0">
                <a:solidFill>
                  <a:schemeClr val="tx1"/>
                </a:solidFill>
                <a:effectLst/>
                <a:latin typeface="+mn-lt"/>
                <a:ea typeface="+mn-ea"/>
                <a:cs typeface="+mn-cs"/>
              </a:rPr>
              <a:t> #### </a:t>
            </a:r>
            <a:r>
              <a:rPr lang="en-US" dirty="0"/>
              <a:t>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a:t>
            </a:r>
            <a:r>
              <a:rPr lang="en-US" sz="1200" b="0" i="0" u="none" strike="noStrike" kern="1200" dirty="0">
                <a:solidFill>
                  <a:schemeClr val="tx1"/>
                </a:solidFill>
                <a:effectLst/>
                <a:latin typeface="+mn-lt"/>
                <a:ea typeface="+mn-ea"/>
                <a:cs typeface="+mn-cs"/>
              </a:rPr>
              <a:t> ####</a:t>
            </a:r>
            <a:r>
              <a:rPr lang="en-US" dirty="0"/>
              <a:t> We consider a simplified version of the PISA match-action pipeline, where we do not model match units by assuming all actions execute on all packets. We abstract the effect of these actions on a packet into a 2D grid of ALUs. We have two types of ALUs, </a:t>
            </a:r>
            <a:r>
              <a:rPr lang="en-US" sz="1200" b="0" i="0" u="none" strike="noStrike" kern="1200" dirty="0">
                <a:solidFill>
                  <a:schemeClr val="tx1"/>
                </a:solidFill>
                <a:effectLst/>
                <a:latin typeface="+mn-lt"/>
                <a:ea typeface="+mn-ea"/>
                <a:cs typeface="+mn-cs"/>
              </a:rPr>
              <a:t>####</a:t>
            </a:r>
            <a:r>
              <a:rPr lang="en-US" dirty="0"/>
              <a:t> stateless ALUs that only manipulate packet headers and</a:t>
            </a:r>
            <a:r>
              <a:rPr lang="en-US" sz="1200" b="0" i="0" u="none" strike="noStrike" kern="1200" dirty="0">
                <a:solidFill>
                  <a:schemeClr val="tx1"/>
                </a:solidFill>
                <a:effectLst/>
                <a:latin typeface="+mn-lt"/>
                <a:ea typeface="+mn-ea"/>
                <a:cs typeface="+mn-cs"/>
              </a:rPr>
              <a:t> ####</a:t>
            </a:r>
            <a:r>
              <a:rPr lang="en-US" dirty="0"/>
              <a:t> stateful ALUs that manipulate both persistent switch state and packet headers. </a:t>
            </a:r>
            <a:r>
              <a:rPr lang="en-US" sz="1200" b="0" i="0" u="none" strike="noStrike" kern="1200" dirty="0">
                <a:solidFill>
                  <a:schemeClr val="tx1"/>
                </a:solidFill>
                <a:effectLst/>
                <a:latin typeface="+mn-lt"/>
                <a:ea typeface="+mn-ea"/>
                <a:cs typeface="+mn-cs"/>
              </a:rPr>
              <a:t>####</a:t>
            </a:r>
            <a:r>
              <a:rPr lang="en-US" dirty="0"/>
              <a:t> We use PHV containers to represent storage for packet headers as they move through the switch pipeline. </a:t>
            </a:r>
            <a:r>
              <a:rPr lang="en-US" sz="1200" b="0" i="0" u="none" strike="noStrike" kern="1200" dirty="0">
                <a:solidFill>
                  <a:schemeClr val="tx1"/>
                </a:solidFill>
                <a:effectLst/>
                <a:latin typeface="+mn-lt"/>
                <a:ea typeface="+mn-ea"/>
                <a:cs typeface="+mn-cs"/>
              </a:rPr>
              <a:t>####</a:t>
            </a:r>
            <a:r>
              <a:rPr lang="en-US" dirty="0"/>
              <a:t> The compiler writer specifies how the ALUs use input </a:t>
            </a:r>
            <a:r>
              <a:rPr lang="en-US" dirty="0" err="1"/>
              <a:t>muxes</a:t>
            </a:r>
            <a:r>
              <a:rPr lang="en-US" dirty="0"/>
              <a:t> to choose PHV containers as input operands. </a:t>
            </a:r>
            <a:r>
              <a:rPr lang="en-US" sz="1200" b="0" i="0" u="none" strike="noStrike" kern="1200" dirty="0">
                <a:solidFill>
                  <a:schemeClr val="tx1"/>
                </a:solidFill>
                <a:effectLst/>
                <a:latin typeface="+mn-lt"/>
                <a:ea typeface="+mn-ea"/>
                <a:cs typeface="+mn-cs"/>
              </a:rPr>
              <a:t>####</a:t>
            </a:r>
            <a:r>
              <a:rPr lang="en-US" dirty="0"/>
              <a:t> She also specifies how the PHV containers use output </a:t>
            </a:r>
            <a:r>
              <a:rPr lang="en-US" dirty="0" err="1"/>
              <a:t>muxes</a:t>
            </a:r>
            <a:r>
              <a:rPr lang="en-US" dirty="0"/>
              <a:t> to choose from the ALU outputs. </a:t>
            </a:r>
            <a:r>
              <a:rPr lang="en-US" sz="1200" b="0" i="0" u="none" strike="noStrike" kern="1200" dirty="0">
                <a:solidFill>
                  <a:schemeClr val="tx1"/>
                </a:solidFill>
                <a:effectLst/>
                <a:latin typeface="+mn-lt"/>
                <a:ea typeface="+mn-ea"/>
                <a:cs typeface="+mn-cs"/>
              </a:rPr>
              <a:t>####</a:t>
            </a:r>
            <a:r>
              <a:rPr lang="en-US" dirty="0"/>
              <a:t> Each stage shares the same structure.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u="none" strike="noStrike" kern="1200" dirty="0">
                <a:solidFill>
                  <a:schemeClr val="tx1"/>
                </a:solidFill>
                <a:effectLst/>
                <a:latin typeface="+mn-lt"/>
                <a:ea typeface="+mn-ea"/>
                <a:cs typeface="+mn-cs"/>
              </a:rPr>
              <a:t>####</a:t>
            </a:r>
            <a:r>
              <a:rPr lang="en-US" dirty="0"/>
              <a:t> Now once we have the specification and partial programs, we feed it into SKETCH. </a:t>
            </a:r>
            <a:r>
              <a:rPr lang="en-US" sz="1200" b="0" i="0" u="none" strike="noStrike" kern="1200" dirty="0">
                <a:solidFill>
                  <a:schemeClr val="tx1"/>
                </a:solidFill>
                <a:effectLst/>
                <a:latin typeface="+mn-lt"/>
                <a:ea typeface="+mn-ea"/>
                <a:cs typeface="+mn-cs"/>
              </a:rPr>
              <a:t>####</a:t>
            </a:r>
            <a:r>
              <a:rPr lang="en-US" dirty="0"/>
              <a:t>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 </a:t>
            </a:r>
            <a:r>
              <a:rPr lang="en-US" sz="1200" b="0" i="0" u="none" strike="noStrike" kern="1200" dirty="0">
                <a:solidFill>
                  <a:schemeClr val="tx1"/>
                </a:solidFill>
                <a:effectLst/>
                <a:latin typeface="+mn-lt"/>
                <a:ea typeface="+mn-ea"/>
                <a:cs typeface="+mn-cs"/>
              </a:rPr>
              <a:t>####</a:t>
            </a:r>
            <a:r>
              <a:rPr lang="en-US" dirty="0"/>
              <a:t> So we compared Chipmunk against the existing compiler for Domino. </a:t>
            </a:r>
            <a:r>
              <a:rPr lang="en-US" sz="1200" b="0" i="0" u="none" strike="noStrike" kern="1200" dirty="0">
                <a:solidFill>
                  <a:schemeClr val="tx1"/>
                </a:solidFill>
                <a:effectLst/>
                <a:latin typeface="+mn-lt"/>
                <a:ea typeface="+mn-ea"/>
                <a:cs typeface="+mn-cs"/>
              </a:rPr>
              <a:t>####</a:t>
            </a:r>
            <a:r>
              <a:rPr lang="en-US" dirty="0"/>
              <a:t>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dirty="0"/>
              <a:t>For</a:t>
            </a:r>
            <a:r>
              <a:rPr lang="zh-CN" altLang="en-US" dirty="0"/>
              <a:t> </a:t>
            </a:r>
            <a:r>
              <a:rPr lang="en-US" altLang="zh-CN" dirty="0"/>
              <a:t>alternatives</a:t>
            </a:r>
            <a:r>
              <a:rPr lang="en-US" dirty="0"/>
              <a:t> </a:t>
            </a:r>
            <a:r>
              <a:rPr lang="en-US" sz="1200" b="0" i="0" u="none" strike="noStrike" kern="1200" dirty="0">
                <a:solidFill>
                  <a:schemeClr val="tx1"/>
                </a:solidFill>
                <a:effectLst/>
                <a:latin typeface="+mn-lt"/>
                <a:ea typeface="+mn-ea"/>
                <a:cs typeface="+mn-cs"/>
              </a:rPr>
              <a:t>####</a:t>
            </a:r>
            <a:r>
              <a:rPr lang="en-US" dirty="0"/>
              <a:t> we considered using commercial compilers from chip vendors such as Barefoot. </a:t>
            </a:r>
            <a:r>
              <a:rPr lang="en-US" sz="1200" b="0" i="0" u="none" strike="noStrike" kern="1200" dirty="0">
                <a:solidFill>
                  <a:schemeClr val="tx1"/>
                </a:solidFill>
                <a:effectLst/>
                <a:latin typeface="+mn-lt"/>
                <a:ea typeface="+mn-ea"/>
                <a:cs typeface="+mn-cs"/>
              </a:rPr>
              <a:t>####</a:t>
            </a:r>
            <a:r>
              <a:rPr lang="en-US" dirty="0"/>
              <a:t> But these compilers don’t yet support the high-level transactional programming model that programmers use in Chipmunk, even though the P4 language currently has support for it. </a:t>
            </a:r>
            <a:r>
              <a:rPr lang="en-US" sz="1200" b="0" i="0" u="none" strike="noStrike" kern="1200" dirty="0">
                <a:solidFill>
                  <a:schemeClr val="tx1"/>
                </a:solidFill>
                <a:effectLst/>
                <a:latin typeface="+mn-lt"/>
                <a:ea typeface="+mn-ea"/>
                <a:cs typeface="+mn-cs"/>
              </a:rPr>
              <a:t>####</a:t>
            </a:r>
            <a:r>
              <a:rPr lang="en-US" dirty="0"/>
              <a:t> We also considered the open source p4c compiler, </a:t>
            </a:r>
            <a:r>
              <a:rPr lang="en-US" sz="1200" b="0" i="0" u="none" strike="noStrike" kern="1200" dirty="0">
                <a:solidFill>
                  <a:schemeClr val="tx1"/>
                </a:solidFill>
                <a:effectLst/>
                <a:latin typeface="+mn-lt"/>
                <a:ea typeface="+mn-ea"/>
                <a:cs typeface="+mn-cs"/>
              </a:rPr>
              <a:t>####</a:t>
            </a:r>
            <a:r>
              <a:rPr lang="en-US" dirty="0"/>
              <a:t>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 One important difference between the PISA architecture and traditional CPUs is that in the PISA model, compiled programs either</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dirty="0"/>
              <a:t> </a:t>
            </a:r>
            <a:r>
              <a:rPr lang="en-US" sz="1200" b="0" i="0" u="none" strike="noStrike" kern="1200" dirty="0">
                <a:solidFill>
                  <a:schemeClr val="tx1"/>
                </a:solidFill>
                <a:effectLst/>
                <a:latin typeface="+mn-lt"/>
                <a:ea typeface="+mn-ea"/>
                <a:cs typeface="+mn-cs"/>
              </a:rPr>
              <a:t>#### For benchmarks, we started with Domino programs drawn from multiple sources. #### However, these programs were all previously written to ensure that they successfully compiled with Domino. ####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a:t>
            </a:r>
            <a:r>
              <a:rPr lang="en-US" dirty="0"/>
              <a:t> </a:t>
            </a:r>
            <a:r>
              <a:rPr lang="en-US" sz="1200" b="0" i="0" u="none" strike="noStrike" kern="1200" dirty="0">
                <a:solidFill>
                  <a:schemeClr val="tx1"/>
                </a:solidFill>
                <a:effectLst/>
                <a:latin typeface="+mn-lt"/>
                <a:ea typeface="+mn-ea"/>
                <a:cs typeface="+mn-cs"/>
              </a:rPr>
              <a:t>#### if we mutate these programs in semantic-preserving ways, will Domino or Chipmunk still successfully compile them? #### Theoretically the answer is yes. ####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 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17</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 For instance, switches run at 100Gbit/s per port and ####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 40-100 Gbit/s. ####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It is easy to get started with programming these devices. For example, you can read the tutorial or attend a workshop. ####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27</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not easy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First of all, we could handcraft the fast programs, #### but it requires manual optimization by experts who are familiar with each underlying hardware architecture. For example, ####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 Arithmetic logic units (or ALUs) present in programmable switches; #### and of lookup tables for an FPGA. For instance,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Because of the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32</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 really high level, program synthesis is the process of automatically generating a program that satisfies a given specification. A program synthesis engine takes two inputs: #### (1) </a:t>
            </a:r>
            <a:r>
              <a:rPr lang="en-US" altLang="zh-CN" sz="1200" b="0" i="0" u="none" strike="noStrike" kern="1200" dirty="0">
                <a:solidFill>
                  <a:schemeClr val="tx1"/>
                </a:solidFill>
                <a:effectLst/>
                <a:latin typeface="+mn-lt"/>
                <a:ea typeface="+mn-ea"/>
                <a:cs typeface="+mn-cs"/>
              </a:rPr>
              <a:t>a search space of partial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programs</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 (2) a specification.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Then the program synthesis engine uses an exhaustive search algorithm </a:t>
            </a:r>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find the completed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program that satisfies specification. </a:t>
            </a:r>
            <a:r>
              <a:rPr lang="en-US" sz="1200" b="0" i="0" u="none" strike="noStrike" kern="1200" dirty="0">
                <a:solidFill>
                  <a:schemeClr val="tx1"/>
                </a:solidFill>
                <a:effectLst/>
                <a:latin typeface="+mn-lt"/>
                <a:ea typeface="+mn-ea"/>
                <a:cs typeface="+mn-cs"/>
              </a:rPr>
              <a:t>#### To be specific, we can use search space of partial programs to represent the machine code skeletons and use specification to represent the high-level language program.</a:t>
            </a:r>
            <a:endParaRPr lang="en-US" altLang="zh-CN"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 partial program containing holes that represent unknown values and the other one is  #### the specification. #### They will be fed into the SKETCH synthesizer. The goal is to find a hole assignment which guarantees that the specification program and the partial program are semantically equivalent. #### SKETCH here will either find a hole assignment to make partial program become a full one if there is any feasible solutions or  ####  return infeasible if none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exists</a:t>
            </a:r>
            <a:r>
              <a:rPr lang="en-US" sz="1200" b="0" i="0" u="none" strike="noStrike" kern="1200" dirty="0">
                <a:solidFill>
                  <a:schemeClr val="tx1"/>
                </a:solidFill>
                <a:effectLst/>
                <a:latin typeface="+mn-lt"/>
                <a:ea typeface="+mn-ea"/>
                <a:cs typeface="+mn-cs"/>
              </a:rPr>
              <a:t>.</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95897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 the specification is a function that adds its input to itself three times. #### Here is an partial program that we can supply to SKETCH. #### Here ?? represents an unknown constant called a hole. #### Now, SKETCH can find a hole assignment for this partial program and complete the program by setting the hole to 3. On the other hand, #### if we consider another partial program, SKETCH cannot find a hole assignment for it</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will say that it is infeasible.</a:t>
            </a:r>
            <a:endParaRPr lang="en-US" b="0" dirty="0">
              <a:effectLst/>
            </a:endParaRPr>
          </a:p>
          <a:p>
            <a:endParaRPr lang="en-US" dirty="0"/>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sz="1200" b="0" i="0" u="none" strike="noStrike" kern="1200" dirty="0">
                <a:solidFill>
                  <a:schemeClr val="tx1"/>
                </a:solidFill>
                <a:effectLst/>
                <a:latin typeface="+mn-lt"/>
                <a:ea typeface="+mn-ea"/>
                <a:cs typeface="+mn-cs"/>
              </a:rPr>
              <a:t> #### </a:t>
            </a:r>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sz="1200" b="0" i="0" u="none" strike="noStrike" kern="1200" dirty="0">
                <a:solidFill>
                  <a:schemeClr val="tx1"/>
                </a:solidFill>
                <a:effectLst/>
                <a:latin typeface="+mn-lt"/>
                <a:ea typeface="+mn-ea"/>
                <a:cs typeface="+mn-cs"/>
              </a:rPr>
              <a:t> #### </a:t>
            </a:r>
            <a:r>
              <a:rPr lang="en-US" dirty="0"/>
              <a:t>Here are some example metrics that we could use to define the quality of the generated code. For RMT/PISA-style pipelined architectures, it could be the latency consumed by packets as they go through the pipeline. For NPU-style processor architectures, such as network processors, it could be the throughput that can be achieved by a certain packet-processing program. </a:t>
            </a:r>
          </a:p>
          <a:p>
            <a:endParaRPr lang="en-US" dirty="0"/>
          </a:p>
          <a:p>
            <a:r>
              <a:rPr lang="en-US" sz="1200" b="0" i="0" u="none" strike="noStrike" kern="1200" dirty="0">
                <a:solidFill>
                  <a:schemeClr val="tx1"/>
                </a:solidFill>
                <a:effectLst/>
                <a:latin typeface="+mn-lt"/>
                <a:ea typeface="+mn-ea"/>
                <a:cs typeface="+mn-cs"/>
              </a:rPr>
              <a:t> #### </a:t>
            </a:r>
            <a:r>
              <a:rPr lang="en-US" dirty="0"/>
              <a:t>In such cases, we believe that synthesis may be able to discover high-quality assembly implementations of packet-processing programs</a:t>
            </a:r>
            <a:r>
              <a:rPr lang="en-US" sz="1200" b="0" i="0" u="none" strike="noStrike" kern="1200" dirty="0">
                <a:solidFill>
                  <a:schemeClr val="tx1"/>
                </a:solidFill>
                <a:effectLst/>
                <a:latin typeface="+mn-lt"/>
                <a:ea typeface="+mn-ea"/>
                <a:cs typeface="+mn-cs"/>
              </a:rPr>
              <a:t> #### </a:t>
            </a:r>
            <a:r>
              <a:rPr lang="en-US" dirty="0"/>
              <a:t>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 </a:t>
            </a:r>
            <a:r>
              <a:rPr lang="en-US" dirty="0"/>
              <a:t>However, program synthesis problems face a key challenge: they can be very time consuming to solve because</a:t>
            </a:r>
            <a:r>
              <a:rPr lang="en-US" sz="1200" b="0" i="0" u="none" strike="noStrike" kern="1200" dirty="0">
                <a:solidFill>
                  <a:schemeClr val="tx1"/>
                </a:solidFill>
                <a:effectLst/>
                <a:latin typeface="+mn-lt"/>
                <a:ea typeface="+mn-ea"/>
                <a:cs typeface="+mn-cs"/>
              </a:rPr>
              <a:t> #### </a:t>
            </a:r>
            <a:r>
              <a:rPr lang="en-US" dirty="0"/>
              <a:t>the search space of implementation candidates can be made very large and a correct implementation that satisfies the spec could be hiding in a small area of the search space. </a:t>
            </a:r>
            <a:r>
              <a:rPr lang="en-US" sz="1200" b="0" i="0" u="none" strike="noStrike" kern="1200" dirty="0">
                <a:solidFill>
                  <a:schemeClr val="tx1"/>
                </a:solidFill>
                <a:effectLst/>
                <a:latin typeface="+mn-lt"/>
                <a:ea typeface="+mn-ea"/>
                <a:cs typeface="+mn-cs"/>
              </a:rPr>
              <a:t>#### </a:t>
            </a:r>
            <a:r>
              <a:rPr lang="en-US" dirty="0"/>
              <a:t>This is similar to finding a needle in a haystack. We need a magnifying glass. However, it is still meaningful to use it for packet processing mainly because of two reasons.</a:t>
            </a:r>
          </a:p>
          <a:p>
            <a:endParaRPr lang="en-US" dirty="0"/>
          </a:p>
          <a:p>
            <a:r>
              <a:rPr lang="en-US" sz="1200" b="0" i="0" u="none" strike="noStrike" kern="1200" dirty="0">
                <a:solidFill>
                  <a:schemeClr val="tx1"/>
                </a:solidFill>
                <a:effectLst/>
                <a:latin typeface="+mn-lt"/>
                <a:ea typeface="+mn-ea"/>
                <a:cs typeface="+mn-cs"/>
              </a:rPr>
              <a:t> #### </a:t>
            </a:r>
            <a:r>
              <a:rPr lang="en-US" dirty="0"/>
              <a:t>First, we can leverage domain structure that is unique to fast packet processing. </a:t>
            </a:r>
            <a:r>
              <a:rPr lang="en-US" sz="1200" b="0" i="0" u="none" strike="noStrike" kern="1200" dirty="0">
                <a:solidFill>
                  <a:schemeClr val="tx1"/>
                </a:solidFill>
                <a:effectLst/>
                <a:latin typeface="+mn-lt"/>
                <a:ea typeface="+mn-ea"/>
                <a:cs typeface="+mn-cs"/>
              </a:rPr>
              <a:t>#### </a:t>
            </a:r>
            <a:r>
              <a:rPr lang="en-US" dirty="0"/>
              <a:t>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because these get in the way of deterministic line-rate performance. </a:t>
            </a:r>
            <a:r>
              <a:rPr lang="en-US" sz="1200" b="0" i="0" u="none" strike="noStrike" kern="1200" dirty="0">
                <a:solidFill>
                  <a:schemeClr val="tx1"/>
                </a:solidFill>
                <a:effectLst/>
                <a:latin typeface="+mn-lt"/>
                <a:ea typeface="+mn-ea"/>
                <a:cs typeface="+mn-cs"/>
              </a:rPr>
              <a:t>#### </a:t>
            </a:r>
            <a:r>
              <a:rPr lang="en-US" dirty="0"/>
              <a:t>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sz="1200" b="0" i="0" u="none" strike="noStrike" kern="1200" dirty="0">
                <a:solidFill>
                  <a:schemeClr val="tx1"/>
                </a:solidFill>
                <a:effectLst/>
                <a:latin typeface="+mn-lt"/>
                <a:ea typeface="+mn-ea"/>
                <a:cs typeface="+mn-cs"/>
              </a:rPr>
              <a:t> #### </a:t>
            </a:r>
            <a:r>
              <a:rPr lang="en-US" dirty="0"/>
              <a:t>The second reason has to do with improvements in program synthesis technology over the last 15 years. </a:t>
            </a:r>
            <a:r>
              <a:rPr lang="en-US" sz="1200" b="0" i="0" u="none" strike="noStrike" kern="1200" dirty="0">
                <a:solidFill>
                  <a:schemeClr val="tx1"/>
                </a:solidFill>
                <a:effectLst/>
                <a:latin typeface="+mn-lt"/>
                <a:ea typeface="+mn-ea"/>
                <a:cs typeface="+mn-cs"/>
              </a:rPr>
              <a:t>#### </a:t>
            </a:r>
            <a:r>
              <a:rPr lang="en-US" dirty="0"/>
              <a:t>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Suppose we have two people,</a:t>
            </a:r>
            <a:r>
              <a:rPr lang="en-US" sz="1200" b="0" i="0" u="none" strike="noStrike" kern="1200" dirty="0">
                <a:solidFill>
                  <a:schemeClr val="tx1"/>
                </a:solidFill>
                <a:effectLst/>
                <a:latin typeface="+mn-lt"/>
                <a:ea typeface="+mn-ea"/>
                <a:cs typeface="+mn-cs"/>
              </a:rPr>
              <a:t> ####</a:t>
            </a:r>
            <a:r>
              <a:rPr lang="en-US" dirty="0"/>
              <a:t> one is the programmer and </a:t>
            </a:r>
            <a:r>
              <a:rPr lang="en-US" sz="1200" b="0" i="0" u="none" strike="noStrike" kern="1200" dirty="0">
                <a:solidFill>
                  <a:schemeClr val="tx1"/>
                </a:solidFill>
                <a:effectLst/>
                <a:latin typeface="+mn-lt"/>
                <a:ea typeface="+mn-ea"/>
                <a:cs typeface="+mn-cs"/>
              </a:rPr>
              <a:t> #### </a:t>
            </a:r>
            <a:r>
              <a:rPr lang="en-US" dirty="0"/>
              <a:t>the other one is compiler developer. </a:t>
            </a:r>
            <a:r>
              <a:rPr lang="en-US" sz="1200" b="0" i="0" u="none" strike="noStrike" kern="1200" dirty="0">
                <a:solidFill>
                  <a:schemeClr val="tx1"/>
                </a:solidFill>
                <a:effectLst/>
                <a:latin typeface="+mn-lt"/>
                <a:ea typeface="+mn-ea"/>
                <a:cs typeface="+mn-cs"/>
              </a:rPr>
              <a:t>#### </a:t>
            </a:r>
            <a:r>
              <a:rPr lang="en-US" dirty="0"/>
              <a:t>At a high level, the programmer writes the packet-processing program in Domino, which we then convert into a SKETCH specification. </a:t>
            </a:r>
            <a:r>
              <a:rPr lang="en-US" sz="1200" b="0" i="0" u="none" strike="noStrike" kern="1200" dirty="0">
                <a:solidFill>
                  <a:schemeClr val="tx1"/>
                </a:solidFill>
                <a:effectLst/>
                <a:latin typeface="+mn-lt"/>
                <a:ea typeface="+mn-ea"/>
                <a:cs typeface="+mn-cs"/>
              </a:rPr>
              <a:t>#### </a:t>
            </a:r>
            <a:r>
              <a:rPr lang="en-US" dirty="0"/>
              <a:t>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a:t>
            </a:r>
            <a:r>
              <a:rPr lang="en-US" sz="1200" b="0" i="0" u="none" strike="noStrike" kern="1200" dirty="0">
                <a:solidFill>
                  <a:schemeClr val="tx1"/>
                </a:solidFill>
                <a:effectLst/>
                <a:latin typeface="+mn-lt"/>
                <a:ea typeface="+mn-ea"/>
                <a:cs typeface="+mn-cs"/>
              </a:rPr>
              <a:t> #### Then, both of them will be passed into the SKETCH program synthesis engine. ####</a:t>
            </a:r>
            <a:r>
              <a:rPr lang="en-US" dirty="0"/>
              <a:t> Finally, when SKETCH outputs a completed program, </a:t>
            </a:r>
            <a:r>
              <a:rPr lang="en-US" sz="1200" b="0" i="0" u="none" strike="noStrike" kern="1200" dirty="0">
                <a:solidFill>
                  <a:schemeClr val="tx1"/>
                </a:solidFill>
                <a:effectLst/>
                <a:latin typeface="+mn-lt"/>
                <a:ea typeface="+mn-ea"/>
                <a:cs typeface="+mn-cs"/>
              </a:rPr>
              <a:t>#### </a:t>
            </a:r>
            <a:r>
              <a:rPr lang="en-US" dirty="0"/>
              <a:t>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86" name="Rounded Rectangle 285">
            <a:extLst>
              <a:ext uri="{FF2B5EF4-FFF2-40B4-BE49-F238E27FC236}">
                <a16:creationId xmlns:a16="http://schemas.microsoft.com/office/drawing/2014/main" id="{BA34AFEA-7D5B-FD4D-8210-92A28EE632BB}"/>
              </a:ext>
            </a:extLst>
          </p:cNvPr>
          <p:cNvSpPr/>
          <p:nvPr/>
        </p:nvSpPr>
        <p:spPr>
          <a:xfrm>
            <a:off x="4693622" y="236134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936332"/>
            <a:ext cx="3396443" cy="372090"/>
          </a:xfrm>
          <a:prstGeom prst="rect">
            <a:avLst/>
          </a:prstGeom>
          <a:noFill/>
        </p:spPr>
        <p:txBody>
          <a:bodyPr wrap="none" rtlCol="0">
            <a:spAutoFit/>
          </a:bodyPr>
          <a:lstStyle/>
          <a:p>
            <a:r>
              <a:rPr lang="en-US" sz="1818" dirty="0"/>
              <a:t>Partial program for PISA simulator</a:t>
            </a:r>
          </a:p>
        </p:txBody>
      </p:sp>
      <p:grpSp>
        <p:nvGrpSpPr>
          <p:cNvPr id="8" name="Group 7">
            <a:extLst>
              <a:ext uri="{FF2B5EF4-FFF2-40B4-BE49-F238E27FC236}">
                <a16:creationId xmlns:a16="http://schemas.microsoft.com/office/drawing/2014/main" id="{E96A20F4-990E-1247-BEA4-C8DC62F1C6E2}"/>
              </a:ext>
            </a:extLst>
          </p:cNvPr>
          <p:cNvGrpSpPr/>
          <p:nvPr/>
        </p:nvGrpSpPr>
        <p:grpSpPr>
          <a:xfrm>
            <a:off x="6137154" y="2565928"/>
            <a:ext cx="1176442" cy="1078980"/>
            <a:chOff x="6137154" y="2565928"/>
            <a:chExt cx="1176442" cy="1078980"/>
          </a:xfrm>
        </p:grpSpPr>
        <p:sp>
          <p:nvSpPr>
            <p:cNvPr id="87" name="Rounded Rectangle 86">
              <a:extLst>
                <a:ext uri="{FF2B5EF4-FFF2-40B4-BE49-F238E27FC236}">
                  <a16:creationId xmlns:a16="http://schemas.microsoft.com/office/drawing/2014/main" id="{CF02EE7A-19D9-654E-B72B-427F361DF7E1}"/>
                </a:ext>
              </a:extLst>
            </p:cNvPr>
            <p:cNvSpPr/>
            <p:nvPr/>
          </p:nvSpPr>
          <p:spPr>
            <a:xfrm>
              <a:off x="6137154" y="326257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56592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grpSp>
      <p:grpSp>
        <p:nvGrpSpPr>
          <p:cNvPr id="9" name="Group 8">
            <a:extLst>
              <a:ext uri="{FF2B5EF4-FFF2-40B4-BE49-F238E27FC236}">
                <a16:creationId xmlns:a16="http://schemas.microsoft.com/office/drawing/2014/main" id="{14CA6151-A904-A949-BD78-441A2240208D}"/>
              </a:ext>
            </a:extLst>
          </p:cNvPr>
          <p:cNvGrpSpPr/>
          <p:nvPr/>
        </p:nvGrpSpPr>
        <p:grpSpPr>
          <a:xfrm>
            <a:off x="6124773" y="3829881"/>
            <a:ext cx="1181090" cy="1329365"/>
            <a:chOff x="6124773" y="3829881"/>
            <a:chExt cx="1181090" cy="1329365"/>
          </a:xfrm>
        </p:grpSpPr>
        <p:sp>
          <p:nvSpPr>
            <p:cNvPr id="202" name="Rounded Rectangle 201">
              <a:extLst>
                <a:ext uri="{FF2B5EF4-FFF2-40B4-BE49-F238E27FC236}">
                  <a16:creationId xmlns:a16="http://schemas.microsoft.com/office/drawing/2014/main" id="{4D59FA37-0353-DA42-9E52-F57BAA8BCAB0}"/>
                </a:ext>
              </a:extLst>
            </p:cNvPr>
            <p:cNvSpPr/>
            <p:nvPr/>
          </p:nvSpPr>
          <p:spPr>
            <a:xfrm>
              <a:off x="6126339" y="382988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412218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6" name="Rounded Rectangle 265">
              <a:extLst>
                <a:ext uri="{FF2B5EF4-FFF2-40B4-BE49-F238E27FC236}">
                  <a16:creationId xmlns:a16="http://schemas.microsoft.com/office/drawing/2014/main" id="{201DCC83-3463-AA4A-92E1-6679901C20DF}"/>
                </a:ext>
              </a:extLst>
            </p:cNvPr>
            <p:cNvSpPr/>
            <p:nvPr/>
          </p:nvSpPr>
          <p:spPr>
            <a:xfrm>
              <a:off x="6124773" y="454348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83420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grpSp>
        <p:nvGrpSpPr>
          <p:cNvPr id="14" name="Group 13">
            <a:extLst>
              <a:ext uri="{FF2B5EF4-FFF2-40B4-BE49-F238E27FC236}">
                <a16:creationId xmlns:a16="http://schemas.microsoft.com/office/drawing/2014/main" id="{E8C10390-D51A-F244-AD25-0395A116F98D}"/>
              </a:ext>
            </a:extLst>
          </p:cNvPr>
          <p:cNvGrpSpPr/>
          <p:nvPr/>
        </p:nvGrpSpPr>
        <p:grpSpPr>
          <a:xfrm>
            <a:off x="4769144" y="2460912"/>
            <a:ext cx="961363" cy="1619076"/>
            <a:chOff x="4769144" y="2460912"/>
            <a:chExt cx="961363" cy="1619076"/>
          </a:xfrm>
        </p:grpSpPr>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312180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B1D2855-20A5-B049-BBC8-801D3FE069FB}"/>
                </a:ext>
              </a:extLst>
            </p:cNvPr>
            <p:cNvGrpSpPr/>
            <p:nvPr/>
          </p:nvGrpSpPr>
          <p:grpSpPr>
            <a:xfrm>
              <a:off x="4769144" y="2460912"/>
              <a:ext cx="961363" cy="1619076"/>
              <a:chOff x="4769144" y="2460912"/>
              <a:chExt cx="961363" cy="1619076"/>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46091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grpSp>
            <p:nvGrpSpPr>
              <p:cNvPr id="12" name="Group 11">
                <a:extLst>
                  <a:ext uri="{FF2B5EF4-FFF2-40B4-BE49-F238E27FC236}">
                    <a16:creationId xmlns:a16="http://schemas.microsoft.com/office/drawing/2014/main" id="{A75B8405-859B-044D-8622-1A01D0D0F865}"/>
                  </a:ext>
                </a:extLst>
              </p:cNvPr>
              <p:cNvGrpSpPr/>
              <p:nvPr/>
            </p:nvGrpSpPr>
            <p:grpSpPr>
              <a:xfrm>
                <a:off x="4769144" y="2510791"/>
                <a:ext cx="961363" cy="1569197"/>
                <a:chOff x="4769144" y="2510791"/>
                <a:chExt cx="961363" cy="1569197"/>
              </a:xfrm>
            </p:grpSpPr>
            <p:sp>
              <p:nvSpPr>
                <p:cNvPr id="270" name="TextBox 269">
                  <a:extLst>
                    <a:ext uri="{FF2B5EF4-FFF2-40B4-BE49-F238E27FC236}">
                      <a16:creationId xmlns:a16="http://schemas.microsoft.com/office/drawing/2014/main" id="{3C3C6D7A-F590-5045-A05F-8E224FFE8B34}"/>
                    </a:ext>
                  </a:extLst>
                </p:cNvPr>
                <p:cNvSpPr txBox="1"/>
                <p:nvPr/>
              </p:nvSpPr>
              <p:spPr>
                <a:xfrm>
                  <a:off x="5024056" y="3763748"/>
                  <a:ext cx="503664" cy="316240"/>
                </a:xfrm>
                <a:prstGeom prst="rect">
                  <a:avLst/>
                </a:prstGeom>
                <a:noFill/>
              </p:spPr>
              <p:txBody>
                <a:bodyPr wrap="none" rtlCol="0">
                  <a:spAutoFit/>
                </a:bodyPr>
                <a:lstStyle/>
                <a:p>
                  <a:r>
                    <a:rPr lang="en-US" sz="1455" dirty="0"/>
                    <a:t>PHV</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5107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319096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grpSp>
      </p:grpSp>
      <p:grpSp>
        <p:nvGrpSpPr>
          <p:cNvPr id="15" name="Group 14">
            <a:extLst>
              <a:ext uri="{FF2B5EF4-FFF2-40B4-BE49-F238E27FC236}">
                <a16:creationId xmlns:a16="http://schemas.microsoft.com/office/drawing/2014/main" id="{75F7EA30-58B3-9944-9C06-30257CD0731E}"/>
              </a:ext>
            </a:extLst>
          </p:cNvPr>
          <p:cNvGrpSpPr/>
          <p:nvPr/>
        </p:nvGrpSpPr>
        <p:grpSpPr>
          <a:xfrm>
            <a:off x="5243874" y="2548532"/>
            <a:ext cx="885862" cy="2538840"/>
            <a:chOff x="5243874" y="2548532"/>
            <a:chExt cx="885862" cy="2538840"/>
          </a:xfrm>
        </p:grpSpPr>
        <p:sp>
          <p:nvSpPr>
            <p:cNvPr id="272" name="TextBox 271">
              <a:extLst>
                <a:ext uri="{FF2B5EF4-FFF2-40B4-BE49-F238E27FC236}">
                  <a16:creationId xmlns:a16="http://schemas.microsoft.com/office/drawing/2014/main" id="{081EB8FB-CA18-C641-AEA7-C1F265897742}"/>
                </a:ext>
              </a:extLst>
            </p:cNvPr>
            <p:cNvSpPr txBox="1"/>
            <p:nvPr/>
          </p:nvSpPr>
          <p:spPr>
            <a:xfrm>
              <a:off x="5243874" y="424053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54853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326703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88870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61995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6" name="Group 15">
            <a:extLst>
              <a:ext uri="{FF2B5EF4-FFF2-40B4-BE49-F238E27FC236}">
                <a16:creationId xmlns:a16="http://schemas.microsoft.com/office/drawing/2014/main" id="{758A73EE-073A-794B-8806-F7D4C2EEF1BF}"/>
              </a:ext>
            </a:extLst>
          </p:cNvPr>
          <p:cNvGrpSpPr/>
          <p:nvPr/>
        </p:nvGrpSpPr>
        <p:grpSpPr>
          <a:xfrm>
            <a:off x="7326838" y="2528900"/>
            <a:ext cx="726481" cy="1705843"/>
            <a:chOff x="7326838" y="2528900"/>
            <a:chExt cx="726481" cy="1705843"/>
          </a:xfrm>
        </p:grpSpPr>
        <p:sp>
          <p:nvSpPr>
            <p:cNvPr id="88" name="TextBox 87">
              <a:extLst>
                <a:ext uri="{FF2B5EF4-FFF2-40B4-BE49-F238E27FC236}">
                  <a16:creationId xmlns:a16="http://schemas.microsoft.com/office/drawing/2014/main" id="{0093875E-9CFE-1F41-88DA-D9C9D3504856}"/>
                </a:ext>
              </a:extLst>
            </p:cNvPr>
            <p:cNvSpPr txBox="1"/>
            <p:nvPr/>
          </p:nvSpPr>
          <p:spPr>
            <a:xfrm>
              <a:off x="7326838" y="369459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grpSp>
          <p:nvGrpSpPr>
            <p:cNvPr id="120" name="Group 119">
              <a:extLst>
                <a:ext uri="{FF2B5EF4-FFF2-40B4-BE49-F238E27FC236}">
                  <a16:creationId xmlns:a16="http://schemas.microsoft.com/office/drawing/2014/main" id="{72AE29A3-B4D2-7045-81A7-6C7893CCAAE6}"/>
                </a:ext>
              </a:extLst>
            </p:cNvPr>
            <p:cNvGrpSpPr/>
            <p:nvPr/>
          </p:nvGrpSpPr>
          <p:grpSpPr>
            <a:xfrm>
              <a:off x="7560238" y="326703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52890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18" name="Group 17">
            <a:extLst>
              <a:ext uri="{FF2B5EF4-FFF2-40B4-BE49-F238E27FC236}">
                <a16:creationId xmlns:a16="http://schemas.microsoft.com/office/drawing/2014/main" id="{E727680D-1334-1B4E-9171-FCBE4E62A737}"/>
              </a:ext>
            </a:extLst>
          </p:cNvPr>
          <p:cNvGrpSpPr/>
          <p:nvPr/>
        </p:nvGrpSpPr>
        <p:grpSpPr>
          <a:xfrm>
            <a:off x="7933293" y="2457782"/>
            <a:ext cx="4153078" cy="2700925"/>
            <a:chOff x="7933293" y="2457782"/>
            <a:chExt cx="4153078" cy="2700925"/>
          </a:xfrm>
        </p:grpSpPr>
        <p:sp>
          <p:nvSpPr>
            <p:cNvPr id="145" name="Rounded Rectangle 144">
              <a:extLst>
                <a:ext uri="{FF2B5EF4-FFF2-40B4-BE49-F238E27FC236}">
                  <a16:creationId xmlns:a16="http://schemas.microsoft.com/office/drawing/2014/main" id="{B9A6DFAE-0BE1-DC4A-BF5A-34B2C1A24DF3}"/>
                </a:ext>
              </a:extLst>
            </p:cNvPr>
            <p:cNvSpPr/>
            <p:nvPr/>
          </p:nvSpPr>
          <p:spPr>
            <a:xfrm>
              <a:off x="7980485" y="246874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83770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413001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76374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51861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327040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57375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312024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45778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76374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5358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313746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Rounded Rectangle 266">
              <a:extLst>
                <a:ext uri="{FF2B5EF4-FFF2-40B4-BE49-F238E27FC236}">
                  <a16:creationId xmlns:a16="http://schemas.microsoft.com/office/drawing/2014/main" id="{4A286948-B619-4642-8F66-D42AC62C4F07}"/>
                </a:ext>
              </a:extLst>
            </p:cNvPr>
            <p:cNvSpPr/>
            <p:nvPr/>
          </p:nvSpPr>
          <p:spPr>
            <a:xfrm>
              <a:off x="9288616" y="453252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84203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318943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318707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54436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326286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88454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61579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326987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53174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P spid="286" grpId="0" animBg="1"/>
      <p:bldP spid="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7/10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173520"/>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44725"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32074" y="2738214"/>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25796"/>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432156"/>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0064"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798113" cy="769441"/>
          </a:xfrm>
          <a:prstGeom prst="rect">
            <a:avLst/>
          </a:prstGeom>
        </p:spPr>
        <p:txBody>
          <a:bodyPr wrap="square">
            <a:spAutoFit/>
          </a:bodyPr>
          <a:lstStyle/>
          <a:p>
            <a:pPr lvl="0" algn="ctr" defTabSz="457200">
              <a:spcBef>
                <a:spcPct val="0"/>
              </a:spcBef>
              <a:defRPr/>
            </a:pPr>
            <a:r>
              <a:rPr lang="en-US" sz="4400" dirty="0">
                <a:solidFill>
                  <a:srgbClr val="0000FF"/>
                </a:solidFill>
                <a:latin typeface="Calibri"/>
                <a:ea typeface="+mj-ea"/>
                <a:cs typeface="+mj-cs"/>
              </a:rPr>
              <a:t>Tutorial: How</a:t>
            </a:r>
            <a:r>
              <a:rPr lang="en-US" sz="4400" dirty="0">
                <a:solidFill>
                  <a:srgbClr val="0000FF"/>
                </a:solidFill>
              </a:rPr>
              <a:t> does SKETCH work for synthesis?</a:t>
            </a:r>
          </a:p>
        </p:txBody>
      </p:sp>
      <p:sp>
        <p:nvSpPr>
          <p:cNvPr id="21" name="Notched Right Arrow 20">
            <a:extLst>
              <a:ext uri="{FF2B5EF4-FFF2-40B4-BE49-F238E27FC236}">
                <a16:creationId xmlns:a16="http://schemas.microsoft.com/office/drawing/2014/main" id="{72FE4B37-923B-824A-913D-4648A26703EB}"/>
              </a:ext>
            </a:extLst>
          </p:cNvPr>
          <p:cNvSpPr/>
          <p:nvPr/>
        </p:nvSpPr>
        <p:spPr>
          <a:xfrm rot="19667546">
            <a:off x="7370797" y="2447980"/>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34519" y="3676112"/>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715746" y="2225899"/>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3761180"/>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1797152"/>
            <a:ext cx="2558705" cy="1120450"/>
            <a:chOff x="1102779" y="2325796"/>
            <a:chExt cx="2558705" cy="1120450"/>
          </a:xfrm>
        </p:grpSpPr>
        <p:sp>
          <p:nvSpPr>
            <p:cNvPr id="10" name="Rectangle 9">
              <a:extLst>
                <a:ext uri="{FF2B5EF4-FFF2-40B4-BE49-F238E27FC236}">
                  <a16:creationId xmlns:a16="http://schemas.microsoft.com/office/drawing/2014/main" id="{08D4EAE4-F991-F247-B2E8-E5B92797AB34}"/>
                </a:ext>
              </a:extLst>
            </p:cNvPr>
            <p:cNvSpPr/>
            <p:nvPr/>
          </p:nvSpPr>
          <p:spPr>
            <a:xfrm>
              <a:off x="1102779" y="2632188"/>
              <a:ext cx="2516665" cy="461665"/>
            </a:xfrm>
            <a:prstGeom prst="rect">
              <a:avLst/>
            </a:prstGeom>
          </p:spPr>
          <p:txBody>
            <a:bodyPr wrap="square">
              <a:spAutoFit/>
            </a:bodyPr>
            <a:lstStyle/>
            <a:p>
              <a:pPr algn="ctr"/>
              <a:r>
                <a:rPr lang="en-US" sz="2400" b="1" dirty="0"/>
                <a:t>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24146" y="2751302"/>
            <a:ext cx="2207060" cy="1120450"/>
            <a:chOff x="5152722" y="3279946"/>
            <a:chExt cx="2207060" cy="1120450"/>
          </a:xfrm>
        </p:grpSpPr>
        <p:sp>
          <p:nvSpPr>
            <p:cNvPr id="17" name="Rectangle 16">
              <a:extLst>
                <a:ext uri="{FF2B5EF4-FFF2-40B4-BE49-F238E27FC236}">
                  <a16:creationId xmlns:a16="http://schemas.microsoft.com/office/drawing/2014/main" id="{9255555D-8FB8-2942-9E51-362CA8F40D00}"/>
                </a:ext>
              </a:extLst>
            </p:cNvPr>
            <p:cNvSpPr/>
            <p:nvPr/>
          </p:nvSpPr>
          <p:spPr>
            <a:xfrm>
              <a:off x="5201297" y="3402018"/>
              <a:ext cx="2005768" cy="830997"/>
            </a:xfrm>
            <a:prstGeom prst="rect">
              <a:avLst/>
            </a:prstGeom>
          </p:spPr>
          <p:txBody>
            <a:bodyPr wrap="square">
              <a:spAutoFit/>
            </a:bodyPr>
            <a:lstStyle/>
            <a:p>
              <a:pPr algn="ctr"/>
              <a:r>
                <a:rPr lang="en-US" sz="2400" b="1" dirty="0"/>
                <a:t>SKETCH</a:t>
              </a:r>
            </a:p>
            <a:p>
              <a:pPr algn="ctr"/>
              <a:r>
                <a:rPr lang="en-US" sz="2400" b="1" dirty="0"/>
                <a:t>synthesizer</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37696" y="1739106"/>
            <a:ext cx="3793582" cy="906672"/>
            <a:chOff x="8222910" y="3374871"/>
            <a:chExt cx="2867680" cy="906672"/>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374871"/>
              <a:ext cx="2514844" cy="90667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91200"/>
              <a:ext cx="2867680" cy="830997"/>
            </a:xfrm>
            <a:prstGeom prst="rect">
              <a:avLst/>
            </a:prstGeom>
          </p:spPr>
          <p:txBody>
            <a:bodyPr wrap="square">
              <a:spAutoFit/>
            </a:bodyPr>
            <a:lstStyle/>
            <a:p>
              <a:pPr algn="ctr"/>
              <a:r>
                <a:rPr lang="en-US" sz="2400" b="1" dirty="0"/>
                <a:t>Full program if</a:t>
              </a:r>
            </a:p>
            <a:p>
              <a:pPr algn="ctr"/>
              <a:r>
                <a:rPr lang="en-US" sz="2400" b="1" dirty="0"/>
                <a:t>there is any feasible sol</a:t>
              </a:r>
            </a:p>
          </p:txBody>
        </p:sp>
      </p:grpSp>
      <p:sp>
        <p:nvSpPr>
          <p:cNvPr id="29" name="Notched Right Arrow 28">
            <a:extLst>
              <a:ext uri="{FF2B5EF4-FFF2-40B4-BE49-F238E27FC236}">
                <a16:creationId xmlns:a16="http://schemas.microsoft.com/office/drawing/2014/main" id="{540DF311-44F7-B84B-9675-88B2BC0C4322}"/>
              </a:ext>
            </a:extLst>
          </p:cNvPr>
          <p:cNvSpPr/>
          <p:nvPr/>
        </p:nvSpPr>
        <p:spPr>
          <a:xfrm rot="1946866">
            <a:off x="7390630" y="3543699"/>
            <a:ext cx="1247567"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47747D5-6799-134E-B86D-10F290A13320}"/>
              </a:ext>
            </a:extLst>
          </p:cNvPr>
          <p:cNvGrpSpPr/>
          <p:nvPr/>
        </p:nvGrpSpPr>
        <p:grpSpPr>
          <a:xfrm>
            <a:off x="8377834" y="4222582"/>
            <a:ext cx="3793582" cy="832867"/>
            <a:chOff x="8233711" y="3428111"/>
            <a:chExt cx="2867680" cy="832867"/>
          </a:xfrm>
        </p:grpSpPr>
        <p:sp>
          <p:nvSpPr>
            <p:cNvPr id="34" name="Rounded Rectangle 33">
              <a:extLst>
                <a:ext uri="{FF2B5EF4-FFF2-40B4-BE49-F238E27FC236}">
                  <a16:creationId xmlns:a16="http://schemas.microsoft.com/office/drawing/2014/main" id="{E130B6B7-9DD7-1C48-B222-91BA025475F8}"/>
                </a:ext>
              </a:extLst>
            </p:cNvPr>
            <p:cNvSpPr/>
            <p:nvPr/>
          </p:nvSpPr>
          <p:spPr>
            <a:xfrm>
              <a:off x="8386375" y="3428111"/>
              <a:ext cx="2564827" cy="80871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5" name="Rectangle 34">
              <a:extLst>
                <a:ext uri="{FF2B5EF4-FFF2-40B4-BE49-F238E27FC236}">
                  <a16:creationId xmlns:a16="http://schemas.microsoft.com/office/drawing/2014/main" id="{46626820-5480-414F-AA3A-92FBDCE1A330}"/>
                </a:ext>
              </a:extLst>
            </p:cNvPr>
            <p:cNvSpPr/>
            <p:nvPr/>
          </p:nvSpPr>
          <p:spPr>
            <a:xfrm>
              <a:off x="8233711" y="3429981"/>
              <a:ext cx="2867680" cy="830997"/>
            </a:xfrm>
            <a:prstGeom prst="rect">
              <a:avLst/>
            </a:prstGeom>
          </p:spPr>
          <p:txBody>
            <a:bodyPr wrap="square">
              <a:spAutoFit/>
            </a:bodyPr>
            <a:lstStyle/>
            <a:p>
              <a:pPr algn="ctr"/>
              <a:r>
                <a:rPr lang="en-US" sz="2400" b="1" dirty="0"/>
                <a:t>Return infeasible if</a:t>
              </a:r>
            </a:p>
            <a:p>
              <a:pPr algn="ctr"/>
              <a:r>
                <a:rPr lang="en-US" sz="2400" b="1" dirty="0"/>
                <a:t>there is none</a:t>
              </a:r>
            </a:p>
          </p:txBody>
        </p:sp>
      </p:grpSp>
      <p:pic>
        <p:nvPicPr>
          <p:cNvPr id="3" name="Picture 2">
            <a:extLst>
              <a:ext uri="{FF2B5EF4-FFF2-40B4-BE49-F238E27FC236}">
                <a16:creationId xmlns:a16="http://schemas.microsoft.com/office/drawing/2014/main" id="{6AA6702B-EE69-3C4A-9182-08B3B431B8B5}"/>
              </a:ext>
            </a:extLst>
          </p:cNvPr>
          <p:cNvPicPr>
            <a:picLocks noChangeAspect="1"/>
          </p:cNvPicPr>
          <p:nvPr/>
        </p:nvPicPr>
        <p:blipFill rotWithShape="1">
          <a:blip r:embed="rId3"/>
          <a:srcRect l="24845" t="778" r="26820" b="7395"/>
          <a:stretch/>
        </p:blipFill>
        <p:spPr>
          <a:xfrm>
            <a:off x="9531471" y="2682424"/>
            <a:ext cx="951472" cy="944623"/>
          </a:xfrm>
          <a:prstGeom prst="rect">
            <a:avLst/>
          </a:prstGeom>
        </p:spPr>
      </p:pic>
      <p:pic>
        <p:nvPicPr>
          <p:cNvPr id="6" name="Picture 5">
            <a:extLst>
              <a:ext uri="{FF2B5EF4-FFF2-40B4-BE49-F238E27FC236}">
                <a16:creationId xmlns:a16="http://schemas.microsoft.com/office/drawing/2014/main" id="{7B246977-ADBF-3843-835D-0B7E22A425C1}"/>
              </a:ext>
            </a:extLst>
          </p:cNvPr>
          <p:cNvPicPr>
            <a:picLocks noChangeAspect="1"/>
          </p:cNvPicPr>
          <p:nvPr/>
        </p:nvPicPr>
        <p:blipFill rotWithShape="1">
          <a:blip r:embed="rId4"/>
          <a:srcRect l="2477" t="15584" r="23384" b="11134"/>
          <a:stretch/>
        </p:blipFill>
        <p:spPr>
          <a:xfrm>
            <a:off x="9546093" y="5142220"/>
            <a:ext cx="936850" cy="1012574"/>
          </a:xfrm>
          <a:prstGeom prst="rect">
            <a:avLst/>
          </a:prstGeom>
        </p:spPr>
      </p:pic>
    </p:spTree>
    <p:extLst>
      <p:ext uri="{BB962C8B-B14F-4D97-AF65-F5344CB8AC3E}">
        <p14:creationId xmlns:p14="http://schemas.microsoft.com/office/powerpoint/2010/main" val="271940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Using SKETCH to do synthesis</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16672</TotalTime>
  <Words>6437</Words>
  <Application>Microsoft Macintosh PowerPoint</Application>
  <PresentationFormat>Widescreen</PresentationFormat>
  <Paragraphs>671</Paragraphs>
  <Slides>32</Slides>
  <Notes>31</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758</cp:revision>
  <dcterms:created xsi:type="dcterms:W3CDTF">2019-10-08T15:17:24Z</dcterms:created>
  <dcterms:modified xsi:type="dcterms:W3CDTF">2019-11-12T15:10:36Z</dcterms:modified>
</cp:coreProperties>
</file>